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19" r:id="rId10"/>
    <p:sldId id="323" r:id="rId11"/>
    <p:sldId id="324" r:id="rId12"/>
    <p:sldId id="325" r:id="rId13"/>
    <p:sldId id="320" r:id="rId14"/>
    <p:sldId id="326" r:id="rId15"/>
    <p:sldId id="327" r:id="rId16"/>
    <p:sldId id="328" r:id="rId17"/>
    <p:sldId id="321" r:id="rId18"/>
    <p:sldId id="322" r:id="rId19"/>
    <p:sldId id="301" r:id="rId20"/>
    <p:sldId id="318" r:id="rId21"/>
    <p:sldId id="265" r:id="rId22"/>
    <p:sldId id="289" r:id="rId23"/>
    <p:sldId id="266" r:id="rId24"/>
    <p:sldId id="282" r:id="rId25"/>
    <p:sldId id="286" r:id="rId26"/>
    <p:sldId id="283" r:id="rId27"/>
    <p:sldId id="284" r:id="rId28"/>
    <p:sldId id="285" r:id="rId29"/>
    <p:sldId id="287" r:id="rId30"/>
    <p:sldId id="288" r:id="rId31"/>
    <p:sldId id="267" r:id="rId32"/>
    <p:sldId id="268" r:id="rId33"/>
    <p:sldId id="312" r:id="rId34"/>
    <p:sldId id="313" r:id="rId35"/>
    <p:sldId id="314" r:id="rId36"/>
    <p:sldId id="315" r:id="rId37"/>
    <p:sldId id="316" r:id="rId38"/>
    <p:sldId id="317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277" r:id="rId56"/>
    <p:sldId id="278" r:id="rId57"/>
    <p:sldId id="279" r:id="rId58"/>
    <p:sldId id="280" r:id="rId59"/>
    <p:sldId id="281" r:id="rId60"/>
    <p:sldId id="294" r:id="rId61"/>
    <p:sldId id="295" r:id="rId62"/>
    <p:sldId id="296" r:id="rId63"/>
    <p:sldId id="332" r:id="rId64"/>
    <p:sldId id="333" r:id="rId65"/>
    <p:sldId id="298" r:id="rId66"/>
    <p:sldId id="297" r:id="rId67"/>
    <p:sldId id="299" r:id="rId68"/>
    <p:sldId id="300" r:id="rId69"/>
    <p:sldId id="329" r:id="rId70"/>
    <p:sldId id="330" r:id="rId71"/>
    <p:sldId id="291" r:id="rId72"/>
    <p:sldId id="331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7FA5B36E-4441-4F06-8610-92D3C70EE399}">
          <p14:sldIdLst>
            <p14:sldId id="257"/>
            <p14:sldId id="258"/>
          </p14:sldIdLst>
        </p14:section>
        <p14:section name="메인" id="{B8E9F0B0-A760-42A4-9C21-AB7E1DFA63F2}">
          <p14:sldIdLst>
            <p14:sldId id="259"/>
            <p14:sldId id="260"/>
            <p14:sldId id="261"/>
          </p14:sldIdLst>
        </p14:section>
        <p14:section name="로그인/회원가입" id="{4F52E8CD-3F3F-4623-9627-70EF2D79A18D}">
          <p14:sldIdLst>
            <p14:sldId id="262"/>
            <p14:sldId id="263"/>
            <p14:sldId id="264"/>
          </p14:sldIdLst>
        </p14:section>
        <p14:section name="아이디 찾기" id="{50B1451D-8D6B-4E06-B810-6BAF6923DAF0}">
          <p14:sldIdLst>
            <p14:sldId id="319"/>
            <p14:sldId id="323"/>
            <p14:sldId id="324"/>
            <p14:sldId id="325"/>
          </p14:sldIdLst>
        </p14:section>
        <p14:section name="비밀번호 찾기" id="{7C011E92-0FF4-40F3-853D-141DEAE453F1}">
          <p14:sldIdLst>
            <p14:sldId id="320"/>
            <p14:sldId id="326"/>
            <p14:sldId id="327"/>
            <p14:sldId id="328"/>
          </p14:sldIdLst>
        </p14:section>
        <p14:section name="프로필 수정" id="{A91D3445-ABB8-4B5E-AF9E-361D6A6AF7DF}">
          <p14:sldIdLst>
            <p14:sldId id="321"/>
            <p14:sldId id="322"/>
          </p14:sldIdLst>
        </p14:section>
        <p14:section name="마이페이지" id="{0B1912CC-BFD7-48E2-AF57-3110BD136551}">
          <p14:sldIdLst>
            <p14:sldId id="301"/>
            <p14:sldId id="318"/>
          </p14:sldIdLst>
        </p14:section>
        <p14:section name="검색" id="{81D387D7-10E3-40D5-8080-31093C4A98DD}">
          <p14:sldIdLst>
            <p14:sldId id="265"/>
            <p14:sldId id="289"/>
          </p14:sldIdLst>
        </p14:section>
        <p14:section name="장바구니(확인/페이지),구매" id="{A6D9D48D-39AC-4C86-9755-366C4E73C87C}">
          <p14:sldIdLst>
            <p14:sldId id="266"/>
            <p14:sldId id="282"/>
            <p14:sldId id="286"/>
            <p14:sldId id="283"/>
            <p14:sldId id="284"/>
          </p14:sldIdLst>
        </p14:section>
        <p14:section name="구매" id="{D49C7863-17CF-4153-9D91-6E4EBB4366D6}">
          <p14:sldIdLst>
            <p14:sldId id="285"/>
            <p14:sldId id="287"/>
            <p14:sldId id="288"/>
          </p14:sldIdLst>
        </p14:section>
        <p14:section name="조립견적서" id="{32E94229-2417-49C4-A988-9DA99E897DC8}">
          <p14:sldIdLst>
            <p14:sldId id="267"/>
            <p14:sldId id="268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완성PC" id="{C76E8F2E-89E7-403B-B707-DA2DC488F0B9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노트북" id="{6408577B-370D-4917-8CF0-4A87FF1E484F}">
          <p14:sldIdLst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</p14:sldIdLst>
        </p14:section>
        <p14:section name="이벤트&amp;기획전" id="{504126FD-705E-4794-A48B-912F75FD61B2}">
          <p14:sldIdLst>
            <p14:sldId id="277"/>
            <p14:sldId id="278"/>
          </p14:sldIdLst>
        </p14:section>
        <p14:section name="Customer Service" id="{FE572A4F-DD4C-4A78-8506-E17C0450B501}">
          <p14:sldIdLst>
            <p14:sldId id="279"/>
            <p14:sldId id="280"/>
          </p14:sldIdLst>
        </p14:section>
        <p14:section name="Q&amp;A" id="{9D95BF0A-7CAF-411A-AF7E-4649E47C91FF}">
          <p14:sldIdLst>
            <p14:sldId id="281"/>
            <p14:sldId id="294"/>
          </p14:sldIdLst>
        </p14:section>
        <p14:section name="FAQ" id="{FB799EDB-55FB-4A1C-B0EB-3F8EC65CD960}">
          <p14:sldIdLst>
            <p14:sldId id="295"/>
            <p14:sldId id="296"/>
          </p14:sldIdLst>
        </p14:section>
        <p14:section name="pc견적상담게시판" id="{4B1296E5-E636-4B74-8014-98AD4131DC86}">
          <p14:sldIdLst>
            <p14:sldId id="332"/>
            <p14:sldId id="333"/>
          </p14:sldIdLst>
        </p14:section>
        <p14:section name="1:1 문의" id="{6AA3ECB6-028E-4672-9A50-57F90B5D327B}">
          <p14:sldIdLst>
            <p14:sldId id="298"/>
          </p14:sldIdLst>
        </p14:section>
        <p14:section name="주문조회" id="{B5C68225-14FE-44CB-9908-A7ED51482153}">
          <p14:sldIdLst>
            <p14:sldId id="297"/>
            <p14:sldId id="299"/>
          </p14:sldIdLst>
        </p14:section>
        <p14:section name="공지사항" id="{422CF356-EA5A-441B-AB73-99D4E7019A99}">
          <p14:sldIdLst>
            <p14:sldId id="300"/>
          </p14:sldIdLst>
        </p14:section>
        <p14:section name="footer 메뉴" id="{DD2F8D71-8F90-4ABE-86EB-804A4E7DE5DD}">
          <p14:sldIdLst>
            <p14:sldId id="329"/>
            <p14:sldId id="330"/>
            <p14:sldId id="291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0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E429A-3CEC-4D74-9975-9A990966C735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40250-1EDB-41D1-8540-DE9D3197A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8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defTabSz="922338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defTabSz="922338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defTabSz="922338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defTabSz="922338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97DDEF24-D29B-438D-90FB-4C279E82988D}" type="slidenum">
              <a:rPr lang="en-US" altLang="ko-KR" sz="1100" b="0" smtClean="0">
                <a:latin typeface="굴림" panose="020B0600000101010101" pitchFamily="50" charset="-127"/>
              </a:rPr>
              <a:pPr/>
              <a:t>2</a:t>
            </a:fld>
            <a:endParaRPr lang="en-US" altLang="ko-KR" sz="1100" b="0" smtClean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81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9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8"/>
          <p:cNvSpPr>
            <a:spLocks noChangeArrowheads="1"/>
          </p:cNvSpPr>
          <p:nvPr userDrawn="1"/>
        </p:nvSpPr>
        <p:spPr bwMode="auto">
          <a:xfrm>
            <a:off x="0" y="763508"/>
            <a:ext cx="12192000" cy="246221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3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094" y="366714"/>
            <a:ext cx="280181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4"/>
          <p:cNvSpPr>
            <a:spLocks noChangeShapeType="1"/>
          </p:cNvSpPr>
          <p:nvPr userDrawn="1"/>
        </p:nvSpPr>
        <p:spPr bwMode="auto">
          <a:xfrm flipV="1">
            <a:off x="2108201" y="6453188"/>
            <a:ext cx="9659815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pic>
        <p:nvPicPr>
          <p:cNvPr id="5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" y="6297613"/>
            <a:ext cx="19499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127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1"/>
          <p:cNvSpPr>
            <a:spLocks noChangeArrowheads="1"/>
          </p:cNvSpPr>
          <p:nvPr userDrawn="1"/>
        </p:nvSpPr>
        <p:spPr bwMode="auto">
          <a:xfrm>
            <a:off x="1158631" y="476250"/>
            <a:ext cx="8196384" cy="160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6" name="Rectangle 60"/>
          <p:cNvSpPr>
            <a:spLocks noChangeArrowheads="1"/>
          </p:cNvSpPr>
          <p:nvPr userDrawn="1"/>
        </p:nvSpPr>
        <p:spPr bwMode="auto">
          <a:xfrm>
            <a:off x="109415" y="476251"/>
            <a:ext cx="1049216" cy="16351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Screen NAME</a:t>
            </a:r>
          </a:p>
        </p:txBody>
      </p:sp>
      <p:sp>
        <p:nvSpPr>
          <p:cNvPr id="7" name="Rectangle 61"/>
          <p:cNvSpPr>
            <a:spLocks noChangeArrowheads="1"/>
          </p:cNvSpPr>
          <p:nvPr userDrawn="1"/>
        </p:nvSpPr>
        <p:spPr bwMode="auto">
          <a:xfrm>
            <a:off x="1160585" y="636588"/>
            <a:ext cx="8194431" cy="1635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8" name="Rectangle 60"/>
          <p:cNvSpPr>
            <a:spLocks noChangeArrowheads="1"/>
          </p:cNvSpPr>
          <p:nvPr userDrawn="1"/>
        </p:nvSpPr>
        <p:spPr bwMode="auto">
          <a:xfrm>
            <a:off x="109415" y="636588"/>
            <a:ext cx="1049216" cy="16351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Path</a:t>
            </a:r>
          </a:p>
        </p:txBody>
      </p:sp>
      <p:sp>
        <p:nvSpPr>
          <p:cNvPr id="9" name="Rectangle 61"/>
          <p:cNvSpPr>
            <a:spLocks noChangeArrowheads="1"/>
          </p:cNvSpPr>
          <p:nvPr userDrawn="1"/>
        </p:nvSpPr>
        <p:spPr bwMode="auto">
          <a:xfrm>
            <a:off x="10107247" y="476250"/>
            <a:ext cx="1977292" cy="160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10" name="Rectangle 61"/>
          <p:cNvSpPr>
            <a:spLocks noChangeArrowheads="1"/>
          </p:cNvSpPr>
          <p:nvPr userDrawn="1"/>
        </p:nvSpPr>
        <p:spPr bwMode="auto">
          <a:xfrm>
            <a:off x="10107247" y="636588"/>
            <a:ext cx="1977292" cy="1635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b="0" dirty="0" err="1" smtClean="0">
                <a:solidFill>
                  <a:srgbClr val="000000"/>
                </a:solidFill>
                <a:ea typeface="가는각진제목체" panose="02030600000101010101" pitchFamily="18" charset="-127"/>
              </a:rPr>
              <a:t>Team_E</a:t>
            </a:r>
            <a:endParaRPr lang="ko-KR" altLang="ko-KR" sz="800" b="0" dirty="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11" name="TextBox 28"/>
          <p:cNvSpPr txBox="1">
            <a:spLocks noChangeArrowheads="1"/>
          </p:cNvSpPr>
          <p:nvPr userDrawn="1"/>
        </p:nvSpPr>
        <p:spPr bwMode="auto">
          <a:xfrm>
            <a:off x="10033001" y="454026"/>
            <a:ext cx="2096476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fld id="{779FDB5D-801A-4ABA-9E3F-BE07BFC2F719}" type="slidenum">
              <a:rPr kumimoji="0" lang="en-US" altLang="ko-KR" sz="700" smtClean="0">
                <a:solidFill>
                  <a:srgbClr val="000000"/>
                </a:solidFill>
                <a:ea typeface="가는각진제목체" panose="02030600000101010101" pitchFamily="18" charset="-127"/>
                <a:cs typeface="Tahoma" panose="020B0604030504040204" pitchFamily="34" charset="0"/>
              </a:rPr>
              <a:pPr algn="ctr" eaLnBrk="1" latinLnBrk="1" hangingPunct="1">
                <a:defRPr/>
              </a:pPr>
              <a:t>‹#›</a:t>
            </a:fld>
            <a:endParaRPr kumimoji="0" lang="ko-KR" altLang="en-US" sz="700" smtClean="0">
              <a:solidFill>
                <a:srgbClr val="000000"/>
              </a:solidFill>
              <a:ea typeface="가는각진제목체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12" name="Rectangle 60"/>
          <p:cNvSpPr>
            <a:spLocks noChangeArrowheads="1"/>
          </p:cNvSpPr>
          <p:nvPr userDrawn="1"/>
        </p:nvSpPr>
        <p:spPr bwMode="auto">
          <a:xfrm>
            <a:off x="4704862" y="476251"/>
            <a:ext cx="1049216" cy="16351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Screen ID</a:t>
            </a:r>
          </a:p>
        </p:txBody>
      </p:sp>
      <p:sp>
        <p:nvSpPr>
          <p:cNvPr id="13" name="Rectangle 60"/>
          <p:cNvSpPr>
            <a:spLocks noChangeArrowheads="1"/>
          </p:cNvSpPr>
          <p:nvPr userDrawn="1"/>
        </p:nvSpPr>
        <p:spPr bwMode="auto">
          <a:xfrm>
            <a:off x="9349155" y="476251"/>
            <a:ext cx="1045307" cy="16351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PAGE</a:t>
            </a:r>
          </a:p>
        </p:txBody>
      </p:sp>
      <p:sp>
        <p:nvSpPr>
          <p:cNvPr id="14" name="Rectangle 60"/>
          <p:cNvSpPr>
            <a:spLocks noChangeArrowheads="1"/>
          </p:cNvSpPr>
          <p:nvPr userDrawn="1"/>
        </p:nvSpPr>
        <p:spPr bwMode="auto">
          <a:xfrm>
            <a:off x="9349155" y="636588"/>
            <a:ext cx="1045307" cy="16351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WRITER</a:t>
            </a:r>
          </a:p>
        </p:txBody>
      </p:sp>
      <p:sp>
        <p:nvSpPr>
          <p:cNvPr id="15" name="텍스트 개체 틀 41"/>
          <p:cNvSpPr>
            <a:spLocks noGrp="1"/>
          </p:cNvSpPr>
          <p:nvPr>
            <p:ph type="body" sz="quarter" idx="13"/>
          </p:nvPr>
        </p:nvSpPr>
        <p:spPr>
          <a:xfrm>
            <a:off x="1156761" y="636588"/>
            <a:ext cx="8190439" cy="1635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baseline="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제목 42"/>
          <p:cNvSpPr>
            <a:spLocks noGrp="1"/>
          </p:cNvSpPr>
          <p:nvPr>
            <p:ph type="title"/>
          </p:nvPr>
        </p:nvSpPr>
        <p:spPr>
          <a:xfrm>
            <a:off x="5756031" y="476252"/>
            <a:ext cx="3593124" cy="160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marL="0" indent="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800" b="0" kern="1200" baseline="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41"/>
          <p:cNvSpPr>
            <a:spLocks noGrp="1"/>
          </p:cNvSpPr>
          <p:nvPr>
            <p:ph type="body" sz="quarter" idx="14"/>
          </p:nvPr>
        </p:nvSpPr>
        <p:spPr>
          <a:xfrm>
            <a:off x="1156761" y="476251"/>
            <a:ext cx="3550055" cy="160336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kumimoji="1" lang="ko-KR" altLang="en-US" sz="800" kern="1200" baseline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sldNum" sz="quarter" idx="15"/>
          </p:nvPr>
        </p:nvSpPr>
        <p:spPr>
          <a:xfrm>
            <a:off x="11103708" y="6324600"/>
            <a:ext cx="898769" cy="152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/>
            </a:lvl1pPr>
          </a:lstStyle>
          <a:p>
            <a:pPr>
              <a:defRPr/>
            </a:pPr>
            <a:fld id="{B7107578-7BE8-4F13-8810-023764A84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081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2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83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1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5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7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4A20C-5D03-4667-94F8-1DA75690B713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2085A-E8EA-4396-A6E9-3583F67DB5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1568450" y="6686550"/>
            <a:ext cx="7993063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8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"/>
          <p:cNvSpPr>
            <a:spLocks noChangeArrowheads="1"/>
          </p:cNvSpPr>
          <p:nvPr/>
        </p:nvSpPr>
        <p:spPr bwMode="auto">
          <a:xfrm>
            <a:off x="3276600" y="4292600"/>
            <a:ext cx="552608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2018. 05. 22</a:t>
            </a:r>
          </a:p>
          <a:p>
            <a:pPr algn="ctr" eaLnBrk="1" latinLnBrk="1" hangingPunct="1">
              <a:spcBef>
                <a:spcPct val="20000"/>
              </a:spcBef>
            </a:pPr>
            <a:endParaRPr lang="en-US" altLang="ko-KR" sz="2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985511" y="2264337"/>
            <a:ext cx="2108269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r>
              <a:rPr lang="en-US" altLang="ko-KR" sz="2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헤드라인M" pitchFamily="18" charset="-127"/>
              </a:rPr>
              <a:t>Team_E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헤드라인M" pitchFamily="18" charset="-127"/>
              </a:rPr>
              <a:t/>
            </a:r>
            <a:b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헤드라인M" pitchFamily="18" charset="-127"/>
              </a:rPr>
            </a:b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Front</a:t>
            </a: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헤드라인M" pitchFamily="18" charset="-127"/>
              </a:rPr>
              <a:t>화면설계서</a:t>
            </a:r>
            <a:endParaRPr lang="en-US" altLang="ko-KR" sz="2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72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5" y="1125539"/>
            <a:ext cx="51752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아이디 찾기</a:t>
            </a:r>
            <a:r>
              <a:rPr lang="en-US" altLang="ko-KR" dirty="0" smtClean="0"/>
              <a:t>-2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06404"/>
              </p:ext>
            </p:extLst>
          </p:nvPr>
        </p:nvGraphicFramePr>
        <p:xfrm>
          <a:off x="6545264" y="1125539"/>
          <a:ext cx="4251325" cy="96216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발송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아이디를 보냈다는 팝업 창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824164" y="24622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1125539"/>
            <a:ext cx="51752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아이디 찾기</a:t>
            </a:r>
            <a:r>
              <a:rPr lang="en-US" altLang="ko-KR" dirty="0" smtClean="0"/>
              <a:t>-3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98092"/>
              </p:ext>
            </p:extLst>
          </p:nvPr>
        </p:nvGraphicFramePr>
        <p:xfrm>
          <a:off x="6545264" y="1125539"/>
          <a:ext cx="4251325" cy="359974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 클릭 시 밑의 양식을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699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휴대폰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양식에 맞게 작성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 입력 후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창 밖으로 벗어나려면 닫기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957389" y="211137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927226" y="26050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885951" y="34845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3949701" y="196850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1125539"/>
            <a:ext cx="51752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아이디 찾기</a:t>
            </a:r>
            <a:r>
              <a:rPr lang="en-US" altLang="ko-KR" dirty="0" smtClean="0"/>
              <a:t>-4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108761"/>
              </p:ext>
            </p:extLst>
          </p:nvPr>
        </p:nvGraphicFramePr>
        <p:xfrm>
          <a:off x="6545264" y="1125539"/>
          <a:ext cx="4251325" cy="96216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휴대폰으로 아이디를 발송하는 팝업 창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716213" y="24622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3" y="1112839"/>
            <a:ext cx="5175250" cy="52117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비밀번호 찾기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367308"/>
              </p:ext>
            </p:extLst>
          </p:nvPr>
        </p:nvGraphicFramePr>
        <p:xfrm>
          <a:off x="6545264" y="1125539"/>
          <a:ext cx="4251325" cy="359974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 찾기 클릭 시 양식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699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휴대폰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양식에 맞게 작성 후 아이디를 받을 수단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 입력 후 버튼 클릭 시 수단으로 보내는 기능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이하 내용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 찾기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2,3,4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는 아이디 찾기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2,3,4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 동일하게 이용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828926" y="21558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847851" y="26003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919288" y="364093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3" y="1112839"/>
            <a:ext cx="5175250" cy="52117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비밀번호 찾기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82961"/>
              </p:ext>
            </p:extLst>
          </p:nvPr>
        </p:nvGraphicFramePr>
        <p:xfrm>
          <a:off x="6545264" y="1125539"/>
          <a:ext cx="4251325" cy="96216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타원 50"/>
          <p:cNvSpPr>
            <a:spLocks noChangeAspect="1"/>
          </p:cNvSpPr>
          <p:nvPr/>
        </p:nvSpPr>
        <p:spPr>
          <a:xfrm>
            <a:off x="1939926" y="49228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1125539"/>
            <a:ext cx="51752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비밀번호 찾기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46220"/>
              </p:ext>
            </p:extLst>
          </p:nvPr>
        </p:nvGraphicFramePr>
        <p:xfrm>
          <a:off x="6545264" y="1125539"/>
          <a:ext cx="4251325" cy="96216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6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3" y="1112838"/>
            <a:ext cx="5175250" cy="52117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비밀번호 찾기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05233"/>
              </p:ext>
            </p:extLst>
          </p:nvPr>
        </p:nvGraphicFramePr>
        <p:xfrm>
          <a:off x="6545264" y="1125539"/>
          <a:ext cx="4251325" cy="96216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3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1125538"/>
            <a:ext cx="5148263" cy="51990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프로필수정</a:t>
            </a:r>
            <a:endParaRPr dirty="0"/>
          </a:p>
        </p:txBody>
      </p:sp>
      <p:sp>
        <p:nvSpPr>
          <p:cNvPr id="23558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87472ABF-FC20-443A-90FF-6589969DE0EF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38"/>
          <a:ext cx="4251325" cy="234092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19381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프로필 사진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마일리지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프로필의 사진 등록 및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마일리지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확인 가능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28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프로필수정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사용자의 개인신상정보를 입력 양식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수정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수정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649414" y="20748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601790" y="31654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3348832" y="56229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1125538"/>
            <a:ext cx="5148263" cy="51990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프로필수정</a:t>
            </a:r>
            <a:endParaRPr dirty="0"/>
          </a:p>
        </p:txBody>
      </p:sp>
      <p:sp>
        <p:nvSpPr>
          <p:cNvPr id="23558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87472ABF-FC20-443A-90FF-6589969DE0EF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79126"/>
              </p:ext>
            </p:extLst>
          </p:nvPr>
        </p:nvGraphicFramePr>
        <p:xfrm>
          <a:off x="6545264" y="1125538"/>
          <a:ext cx="4251325" cy="1808795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19381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사진등록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사진등록 버튼을 누르면 팝업 창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28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파일선택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등록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의 파일의 선택하여 사진을 등록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074865" y="28844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3301207" y="33235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46175"/>
            <a:ext cx="5094287" cy="5178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마이페이지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19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10253"/>
              </p:ext>
            </p:extLst>
          </p:nvPr>
        </p:nvGraphicFramePr>
        <p:xfrm>
          <a:off x="6545264" y="1125538"/>
          <a:ext cx="4251325" cy="21320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마이 페이지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정보를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댓글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작성한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댓글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 볼 수 있게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23976" y="28694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1422400" y="497443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1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641A339-6127-488E-8038-D010F59BD964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제목 132"/>
          <p:cNvSpPr>
            <a:spLocks noGrp="1"/>
          </p:cNvSpPr>
          <p:nvPr>
            <p:ph type="title" idx="4294967295"/>
          </p:nvPr>
        </p:nvSpPr>
        <p:spPr bwMode="auto">
          <a:xfrm>
            <a:off x="1465263" y="476251"/>
            <a:ext cx="36004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r>
              <a:rPr lang="en-US" altLang="ko-KR" sz="1600"/>
              <a:t>Revision History</a:t>
            </a:r>
            <a:endParaRPr lang="ko-KR" altLang="en-US" sz="1600"/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498601" y="973138"/>
          <a:ext cx="9166225" cy="4946650"/>
        </p:xfrm>
        <a:graphic>
          <a:graphicData uri="http://schemas.openxmlformats.org/drawingml/2006/table">
            <a:tbl>
              <a:tblPr/>
              <a:tblGrid>
                <a:gridCol w="702246"/>
                <a:gridCol w="6192331"/>
                <a:gridCol w="757216"/>
                <a:gridCol w="757216"/>
                <a:gridCol w="757216"/>
              </a:tblGrid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버전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변경 내용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작성자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검수자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일자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v.0.1</a:t>
                      </a: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최초작성</a:t>
                      </a: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Team_E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2018-05-22</a:t>
                      </a: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301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8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8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9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7" y="1146175"/>
            <a:ext cx="5059362" cy="5178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마이페이지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58857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마이 페이지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상품평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작성한 상품 평 내역을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23976" y="28694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28" y="1009650"/>
            <a:ext cx="4930294" cy="49236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검색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60049"/>
              </p:ext>
            </p:extLst>
          </p:nvPr>
        </p:nvGraphicFramePr>
        <p:xfrm>
          <a:off x="6527801" y="1125538"/>
          <a:ext cx="4268789" cy="3405188"/>
        </p:xfrm>
        <a:graphic>
          <a:graphicData uri="http://schemas.openxmlformats.org/drawingml/2006/table">
            <a:tbl>
              <a:tblPr/>
              <a:tblGrid>
                <a:gridCol w="206405"/>
                <a:gridCol w="528693"/>
                <a:gridCol w="2162717"/>
                <a:gridCol w="1370974"/>
              </a:tblGrid>
              <a:tr h="19381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부품이 있는지 검색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28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 아이콘을 클릭 시 검색할 수 있는 팝업 창을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검색텍스트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검색을 원하는 부품이나 제품을 선택하고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검색창에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입력 후 검색 버튼을 누르면 검색됨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검색버튼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원하는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 명을 입력 후 검색 버튼을 누르면 검색과 관련된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부품을 페이지 이동 후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 기능이 필요 없어 창을 닫기 위해 아이콘을 클릭 시 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5124449" y="157639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4796762" y="171926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5502803" y="156448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2011362" y="170736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2660696" y="171926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4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9" y="1125539"/>
            <a:ext cx="5710379" cy="529113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검색 </a:t>
            </a:r>
            <a:r>
              <a:rPr lang="ko-KR" altLang="en-US" dirty="0" smtClean="0"/>
              <a:t>결과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8607"/>
              </p:ext>
            </p:extLst>
          </p:nvPr>
        </p:nvGraphicFramePr>
        <p:xfrm>
          <a:off x="6527801" y="1125538"/>
          <a:ext cx="4268789" cy="2930526"/>
        </p:xfrm>
        <a:graphic>
          <a:graphicData uri="http://schemas.openxmlformats.org/drawingml/2006/table">
            <a:tbl>
              <a:tblPr/>
              <a:tblGrid>
                <a:gridCol w="206405"/>
                <a:gridCol w="720694"/>
                <a:gridCol w="1970716"/>
                <a:gridCol w="1370974"/>
              </a:tblGrid>
              <a:tr h="78239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7406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 결과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검색한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**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 관련된 제품들을 출력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7406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검색결과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카테고리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카테고리를 만들어 해당 검색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결과중에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보고싶은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카테고리의 제품을 볼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152526" y="39131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5267325" y="398462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82" y="1091408"/>
            <a:ext cx="5305425" cy="5295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장바구니</a:t>
            </a:r>
            <a:r>
              <a:rPr lang="en-US" dirty="0" smtClean="0"/>
              <a:t>(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26630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94FBFA46-3600-421C-AA39-7B24A0C3BCC5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30396"/>
              </p:ext>
            </p:extLst>
          </p:nvPr>
        </p:nvGraphicFramePr>
        <p:xfrm>
          <a:off x="6545264" y="1125538"/>
          <a:ext cx="4251325" cy="5609295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0590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65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 아이콘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 아이콘을 클릭 시 사용자가 구매하고 싶어서 장바구니에 넣은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부품들을 간단하게 팝업 창을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52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팝업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팝업 창을 출력하여 사용자가 간단하게 보기 좋도록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52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장바구니에 넣은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부품의 개수를 입력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수정 가능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5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삭제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부품을 잘못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 구매를 원할 때 클릭 시 해당 제품 삭제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5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가격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원하는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부품들의 가격들을 다 더 해서 합계를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5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6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구매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구매버튼을 클릭 시 구매하는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724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7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724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8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팝업 창을 벗어나고 싶을 때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5883276" y="16525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5087939" y="23479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3802064" y="34655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3459164" y="20605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4583114" y="23510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4508501" y="34655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6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>
            <a:spLocks noChangeAspect="1"/>
          </p:cNvSpPr>
          <p:nvPr/>
        </p:nvSpPr>
        <p:spPr>
          <a:xfrm>
            <a:off x="5087939" y="34655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7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5610226" y="20208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8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8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5" y="1069975"/>
            <a:ext cx="5305425" cy="5432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장바구니</a:t>
            </a:r>
            <a:r>
              <a:rPr lang="en-US" dirty="0" smtClean="0"/>
              <a:t>(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상단</a:t>
            </a:r>
            <a:endParaRPr dirty="0"/>
          </a:p>
        </p:txBody>
      </p:sp>
      <p:sp>
        <p:nvSpPr>
          <p:cNvPr id="26630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94FBFA46-3600-421C-AA39-7B24A0C3BCC5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26734"/>
              </p:ext>
            </p:extLst>
          </p:nvPr>
        </p:nvGraphicFramePr>
        <p:xfrm>
          <a:off x="6545264" y="1125538"/>
          <a:ext cx="4251325" cy="322262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49281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35308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 확인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체크 방식으로 하여 제품을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취소하여 구매할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7672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삭제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사용자의 변심으로 인해 제품을 삭제기능을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084264" y="378618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5953125" y="42052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8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9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57" y="1098551"/>
            <a:ext cx="5324475" cy="53181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장바구니</a:t>
            </a:r>
            <a:r>
              <a:rPr lang="en-US" dirty="0" smtClean="0"/>
              <a:t>(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26630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94FBFA46-3600-421C-AA39-7B24A0C3BCC5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9959"/>
              </p:ext>
            </p:extLst>
          </p:nvPr>
        </p:nvGraphicFramePr>
        <p:xfrm>
          <a:off x="6545264" y="1125538"/>
          <a:ext cx="4251325" cy="2816333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43068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18249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적립금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적립금을 사용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비사용 여부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0315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주문하기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구매를 원할 때 주문하기를 누르면 주문서 작성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262066" y="18907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2495550" y="38338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8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66" y="4961732"/>
            <a:ext cx="4884616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5" y="1116400"/>
            <a:ext cx="5352127" cy="53352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장바구니 주문서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상단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99529"/>
              </p:ext>
            </p:extLst>
          </p:nvPr>
        </p:nvGraphicFramePr>
        <p:xfrm>
          <a:off x="6527801" y="1125538"/>
          <a:ext cx="4268789" cy="3970337"/>
        </p:xfrm>
        <a:graphic>
          <a:graphicData uri="http://schemas.openxmlformats.org/drawingml/2006/table">
            <a:tbl>
              <a:tblPr/>
              <a:tblGrid>
                <a:gridCol w="206405"/>
                <a:gridCol w="528693"/>
                <a:gridCol w="2162717"/>
                <a:gridCol w="1370974"/>
              </a:tblGrid>
              <a:tr h="32871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주문자정보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정보를 작성할 수 있도록 양식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365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주문인 동일 확인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주문인 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 동일할 시 클릭하면 개인정보의 배송 지를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받으실 분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정보의 배송 지 또는 직접 입력할 수 있게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066801" y="15795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5011739" y="32369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066801" y="342661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2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4" y="984250"/>
            <a:ext cx="5456379" cy="54637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장바구니 주문서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79288"/>
              </p:ext>
            </p:extLst>
          </p:nvPr>
        </p:nvGraphicFramePr>
        <p:xfrm>
          <a:off x="6527801" y="1125538"/>
          <a:ext cx="4268789" cy="3067814"/>
        </p:xfrm>
        <a:graphic>
          <a:graphicData uri="http://schemas.openxmlformats.org/drawingml/2006/table">
            <a:tbl>
              <a:tblPr/>
              <a:tblGrid>
                <a:gridCol w="206405"/>
                <a:gridCol w="528693"/>
                <a:gridCol w="2162717"/>
                <a:gridCol w="1370974"/>
              </a:tblGrid>
              <a:tr h="32871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결제방법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결제수단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결제안내 및 안내문을 확인 및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참고 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365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모든 절차를 마치고 결제하기 또는 취소 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995364" y="187126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2347914" y="38338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7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5" y="1075725"/>
            <a:ext cx="5338030" cy="53352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구매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상단</a:t>
            </a:r>
            <a:endParaRPr dirty="0"/>
          </a:p>
        </p:txBody>
      </p:sp>
      <p:sp>
        <p:nvSpPr>
          <p:cNvPr id="26630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94FBFA46-3600-421C-AA39-7B24A0C3BCC5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3175"/>
              </p:ext>
            </p:extLst>
          </p:nvPr>
        </p:nvGraphicFramePr>
        <p:xfrm>
          <a:off x="6545264" y="1125538"/>
          <a:ext cx="4251325" cy="2816333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43068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18249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 확인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체크 방식으로 하여 제품을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취소하여 구매할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0315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적립금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사용자의 적립금을 사용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비사용 선택 및 개인정보수집동의 여부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111254" y="22717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1111254" y="45196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8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0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5" y="1116400"/>
            <a:ext cx="5352127" cy="53352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장바구니 주문서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상단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29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61444"/>
              </p:ext>
            </p:extLst>
          </p:nvPr>
        </p:nvGraphicFramePr>
        <p:xfrm>
          <a:off x="6527801" y="1125538"/>
          <a:ext cx="4268789" cy="3970337"/>
        </p:xfrm>
        <a:graphic>
          <a:graphicData uri="http://schemas.openxmlformats.org/drawingml/2006/table">
            <a:tbl>
              <a:tblPr/>
              <a:tblGrid>
                <a:gridCol w="206405"/>
                <a:gridCol w="528693"/>
                <a:gridCol w="2162717"/>
                <a:gridCol w="1370974"/>
              </a:tblGrid>
              <a:tr h="32871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주문자정보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정보를 작성할 수 있도록 양식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365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주문인 동일 확인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주문인 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 동일할 시 클릭하면 개인정보의 배송 지를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받으실 분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정보의 배송 지 또는 직접 입력할 수 있게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066801" y="15795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5011739" y="32369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066801" y="342661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8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36638"/>
            <a:ext cx="522605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-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mtClean="0"/>
              <a:t>메인</a:t>
            </a:r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19462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D12C0CAD-F178-4724-AF68-567D91BCAAAF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22249"/>
              </p:ext>
            </p:extLst>
          </p:nvPr>
        </p:nvGraphicFramePr>
        <p:xfrm>
          <a:off x="7550881" y="930275"/>
          <a:ext cx="4556127" cy="5113416"/>
        </p:xfrm>
        <a:graphic>
          <a:graphicData uri="http://schemas.openxmlformats.org/drawingml/2006/table">
            <a:tbl>
              <a:tblPr/>
              <a:tblGrid>
                <a:gridCol w="202741"/>
                <a:gridCol w="566565"/>
                <a:gridCol w="2317640"/>
                <a:gridCol w="1469181"/>
              </a:tblGrid>
              <a:tr h="34116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63000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아이콘을 클릭 시 로그인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 내용들을 출력시키게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39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홈 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POWERADE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라는 문구를 클릭 시 메인 화면으로 이동시킬 수 있게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997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검색기능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아이콘을 클릭 시 사용자가 원하는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 등을 검색할 수 있도록 텍스트 바를 생성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797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구매를 원하는 제품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부품들을 장바구니에 추가하면 창을 출력하여 등록된 제품들을 출력시킴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873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 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컴퓨터 견적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노트북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이벤트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Q&amp;A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메뉴들을 생성하여 각각의 아이콘을 클릭 시 해당 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721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6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슬라이드 광고 및 소개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슬라이드에 광고를 넣어서 시각적 효과를 얻으면서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원하는 광고를 클릭 시 관련된 페이지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사이트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568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7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 소개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카테고리 별 제품들을 간단하게 보여줌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978151" y="16621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5748339" y="16271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1847851" y="21336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306514" y="16160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5154614" y="16621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1449389" y="31765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6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3287714" y="40052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7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5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9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7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4" y="984250"/>
            <a:ext cx="5456379" cy="54637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장바구니 주문서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3BF0815-38D6-4266-B5C3-F3C77432223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285617"/>
              </p:ext>
            </p:extLst>
          </p:nvPr>
        </p:nvGraphicFramePr>
        <p:xfrm>
          <a:off x="6527801" y="1125538"/>
          <a:ext cx="4268789" cy="3067814"/>
        </p:xfrm>
        <a:graphic>
          <a:graphicData uri="http://schemas.openxmlformats.org/drawingml/2006/table">
            <a:tbl>
              <a:tblPr/>
              <a:tblGrid>
                <a:gridCol w="206405"/>
                <a:gridCol w="528693"/>
                <a:gridCol w="2162717"/>
                <a:gridCol w="1370974"/>
              </a:tblGrid>
              <a:tr h="32871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252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결제방법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결제수단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결제안내 및 안내문을 확인 및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참고 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365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결제여부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모든 절차를 마치고 결제하기 또는 취소 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2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995364" y="187126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2325689" y="38846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9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6" y="1125538"/>
            <a:ext cx="5057775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견적</a:t>
            </a:r>
            <a:r>
              <a:rPr lang="en-US" altLang="ko-KR" dirty="0" smtClean="0"/>
              <a:t>1</a:t>
            </a:r>
            <a:endParaRPr dirty="0"/>
          </a:p>
        </p:txBody>
      </p:sp>
      <p:sp>
        <p:nvSpPr>
          <p:cNvPr id="27654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C1C294C-C094-4DDF-9607-53BCC00426C6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77099"/>
              </p:ext>
            </p:extLst>
          </p:nvPr>
        </p:nvGraphicFramePr>
        <p:xfrm>
          <a:off x="6545264" y="1125539"/>
          <a:ext cx="4251325" cy="4103575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6225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2005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견적 컴퓨터 아이콘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임의로 컴퓨터 견적을 내고 싶을 때 아이콘 클릭 시 견적 페이지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6111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광고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제품들을 팔 수 있도록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눈에 띄기 좋게 광고를 배치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5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견적서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CPU,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메인보드 등등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부품기종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가격을 볼 수 있도록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5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부품소분류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부품에 따른 소분류를 제공하여 더욱 정밀하게 검색할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5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3,4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번을 다 선택하면 그 결과에 맞는 부품들을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136776" y="203835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3833814" y="34972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3833814" y="440055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520826" y="26003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500189" y="34972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4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880558"/>
            <a:ext cx="5359084" cy="52430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화면 가이드</a:t>
            </a:r>
            <a:endParaRPr dirty="0"/>
          </a:p>
        </p:txBody>
      </p:sp>
      <p:sp>
        <p:nvSpPr>
          <p:cNvPr id="28677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AD0E3051-86F0-4179-8BA8-0A78CE35BA0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29726"/>
              </p:ext>
            </p:extLst>
          </p:nvPr>
        </p:nvGraphicFramePr>
        <p:xfrm>
          <a:off x="6545264" y="1125538"/>
          <a:ext cx="5457213" cy="4818062"/>
        </p:xfrm>
        <a:graphic>
          <a:graphicData uri="http://schemas.openxmlformats.org/drawingml/2006/table">
            <a:tbl>
              <a:tblPr/>
              <a:tblGrid>
                <a:gridCol w="242838"/>
                <a:gridCol w="678617"/>
                <a:gridCol w="2776010"/>
                <a:gridCol w="1759748"/>
              </a:tblGrid>
              <a:tr h="40932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6088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총 금액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부품들을 다 결 정했을 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부품들의 전체 합계를 출력 및 삭제할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6088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부품페이지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부품이 많아서 한번에 출력을 못 시킬 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 번호를 매겨 이동할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43487"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구매하기</a:t>
                      </a:r>
                      <a:endParaRPr lang="ko-KR" altLang="en-US" sz="1000" dirty="0"/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선택한 부품목록을 바로 구매페이지로 전환</a:t>
                      </a:r>
                      <a:endParaRPr lang="ko-KR" altLang="en-US" sz="1000" dirty="0"/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4348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선택한 부품목록을 장바구니페이지로 전환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015145" y="339169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3809207" y="358441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3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>
            <a:spLocks noChangeAspect="1"/>
          </p:cNvSpPr>
          <p:nvPr/>
        </p:nvSpPr>
        <p:spPr>
          <a:xfrm>
            <a:off x="2272031" y="383200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3008631" y="38416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4" y="960438"/>
            <a:ext cx="5170487" cy="5168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endParaRPr dirty="0"/>
          </a:p>
        </p:txBody>
      </p:sp>
      <p:sp>
        <p:nvSpPr>
          <p:cNvPr id="3174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7A76994-2C36-4F57-B5DD-4217867D3CA6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17303"/>
              </p:ext>
            </p:extLst>
          </p:nvPr>
        </p:nvGraphicFramePr>
        <p:xfrm>
          <a:off x="6528048" y="1125539"/>
          <a:ext cx="4268540" cy="3311575"/>
        </p:xfrm>
        <a:graphic>
          <a:graphicData uri="http://schemas.openxmlformats.org/drawingml/2006/table">
            <a:tbl>
              <a:tblPr/>
              <a:tblGrid>
                <a:gridCol w="206393"/>
                <a:gridCol w="528662"/>
                <a:gridCol w="2162591"/>
                <a:gridCol w="1370894"/>
              </a:tblGrid>
              <a:tr h="29029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3993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 및 구개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제품의 개수를 지정가능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 등 사고자 할 때 필요한 메뉴들을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및 합계금액을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2191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제품소개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위의 제품의 상세정보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상세소개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상품에 대한 평가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환불 등을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타원 8"/>
          <p:cNvSpPr>
            <a:spLocks noChangeAspect="1"/>
          </p:cNvSpPr>
          <p:nvPr/>
        </p:nvSpPr>
        <p:spPr>
          <a:xfrm>
            <a:off x="3644901" y="404106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>
            <a:spLocks noChangeAspect="1"/>
          </p:cNvSpPr>
          <p:nvPr/>
        </p:nvSpPr>
        <p:spPr>
          <a:xfrm>
            <a:off x="1415481" y="537321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1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960438"/>
            <a:ext cx="5089525" cy="53784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3277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8AC26FD3-791A-4D98-BA6A-4626CF701B24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38"/>
          <a:ext cx="4251325" cy="4171242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78674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27671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 하기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“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라는 아이콘을 클릭 시 뜨는 창을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 및 문의하기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제목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내용 등 양식을 제공하며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 또는 취소할 수 있는 버튼을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3968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 창 밖으로 나가고 싶을 때 닫기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상품문의</a:t>
            </a:r>
            <a:endParaRPr dirty="0"/>
          </a:p>
        </p:txBody>
      </p:sp>
      <p:sp>
        <p:nvSpPr>
          <p:cNvPr id="8" name="타원 7"/>
          <p:cNvSpPr>
            <a:spLocks noChangeAspect="1"/>
          </p:cNvSpPr>
          <p:nvPr/>
        </p:nvSpPr>
        <p:spPr>
          <a:xfrm>
            <a:off x="1811525" y="155793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3251685" y="566124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>
            <a:spLocks noChangeAspect="1"/>
          </p:cNvSpPr>
          <p:nvPr/>
        </p:nvSpPr>
        <p:spPr>
          <a:xfrm>
            <a:off x="4223793" y="170080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8" y="1009650"/>
            <a:ext cx="5181410" cy="536370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상품정보</a:t>
            </a:r>
            <a:endParaRPr dirty="0"/>
          </a:p>
        </p:txBody>
      </p:sp>
      <p:sp>
        <p:nvSpPr>
          <p:cNvPr id="33797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EBAF31F0-A5F4-4566-916C-452649951A7E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38"/>
          <a:ext cx="4251325" cy="136735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6505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0230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해당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의 상품정보를 상세하게 보여줄 수 있도록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1445420" y="166634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8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67" y="1125538"/>
            <a:ext cx="5184857" cy="533879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상품정보</a:t>
            </a:r>
            <a:r>
              <a:rPr lang="en-US" dirty="0" smtClean="0"/>
              <a:t>-</a:t>
            </a:r>
            <a:r>
              <a:rPr lang="ko-KR" altLang="en-US" dirty="0"/>
              <a:t>하</a:t>
            </a:r>
            <a:r>
              <a:rPr lang="ko-KR" altLang="en-US" dirty="0" smtClean="0"/>
              <a:t>단</a:t>
            </a:r>
            <a:endParaRPr dirty="0"/>
          </a:p>
        </p:txBody>
      </p:sp>
      <p:sp>
        <p:nvSpPr>
          <p:cNvPr id="33797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EBAF31F0-A5F4-4566-916C-452649951A7E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38"/>
          <a:ext cx="4251325" cy="136735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6505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0230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해당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의 상품정보를 상세하게 보여줄 수 있도록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1445420" y="166634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2" y="1125540"/>
            <a:ext cx="5219306" cy="522635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err="1" smtClean="0"/>
              <a:t>상품평</a:t>
            </a:r>
            <a:endParaRPr dirty="0"/>
          </a:p>
        </p:txBody>
      </p:sp>
      <p:sp>
        <p:nvSpPr>
          <p:cNvPr id="3482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65AB6B61-961E-48E7-A7AA-B5DBC3A95ACA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40"/>
          <a:ext cx="4251325" cy="378599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1045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7409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 평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 평을 클릭 시 다른 구매자들의 평가를 볼 수 있도록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345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 이동 및 작성하기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후기를 한 화면에 담기 어려울 때 페이지 이동을 제공 및 후기를 작성할 수 있도록 작성하기 아이콘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1939926" y="16288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5159897" y="400506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3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1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4" y="930275"/>
            <a:ext cx="5555094" cy="556260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배송환불</a:t>
            </a:r>
            <a:r>
              <a:rPr lang="en-US" altLang="ko-KR" dirty="0" smtClean="0"/>
              <a:t>a/s</a:t>
            </a:r>
            <a:endParaRPr dirty="0"/>
          </a:p>
        </p:txBody>
      </p:sp>
      <p:sp>
        <p:nvSpPr>
          <p:cNvPr id="3686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07E56FC-A28B-4DB3-9E56-75457E02EF39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/>
        </p:nvGraphicFramePr>
        <p:xfrm>
          <a:off x="6545264" y="1125538"/>
          <a:ext cx="4251325" cy="1511374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40350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10786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환불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환불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클릭 시 관련된 내용들을 숙지할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2351585" y="15207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2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1" y="1062038"/>
            <a:ext cx="5167313" cy="541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위화면</a:t>
            </a:r>
            <a:endParaRPr dirty="0"/>
          </a:p>
        </p:txBody>
      </p:sp>
      <p:sp>
        <p:nvSpPr>
          <p:cNvPr id="2970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49B9B25B-A7F2-406C-A612-B25F4E986A4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39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48682"/>
              </p:ext>
            </p:extLst>
          </p:nvPr>
        </p:nvGraphicFramePr>
        <p:xfrm>
          <a:off x="6545264" y="1125539"/>
          <a:ext cx="4251325" cy="284047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19376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81340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아이콘을 클릭 시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359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큰 카테고리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큰 카테고리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게임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고사양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나누어 표시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9732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작은 카테고리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큰 카테고리 선택 후 그 안에서 작은 카테고리를 주어 더욱 사용자가 원하는 컴퓨터를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3" marB="1618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2892426" y="19526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1524001" y="25908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>
            <a:spLocks noChangeAspect="1"/>
          </p:cNvSpPr>
          <p:nvPr/>
        </p:nvSpPr>
        <p:spPr>
          <a:xfrm>
            <a:off x="4403726" y="30226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3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9" y="1030288"/>
            <a:ext cx="5216525" cy="54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메인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0486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0261A7-830C-42BA-B931-4604B4417B51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13425"/>
              </p:ext>
            </p:extLst>
          </p:nvPr>
        </p:nvGraphicFramePr>
        <p:xfrm>
          <a:off x="6545264" y="1125539"/>
          <a:ext cx="4251325" cy="1215325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446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89085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76" marB="1617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 별 제품 소개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76" marB="1617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해당 분류 별 부품의 신제품을 보여줌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76" marB="1617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</a:p>
                  </a:txBody>
                  <a:tcPr marL="0" marR="0" marT="16176" marB="1617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0" name="타원 49"/>
          <p:cNvSpPr>
            <a:spLocks noChangeAspect="1"/>
          </p:cNvSpPr>
          <p:nvPr/>
        </p:nvSpPr>
        <p:spPr>
          <a:xfrm>
            <a:off x="3043239" y="37544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33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941917"/>
            <a:ext cx="5342467" cy="534246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아래화면</a:t>
            </a:r>
            <a:endParaRPr dirty="0"/>
          </a:p>
        </p:txBody>
      </p:sp>
      <p:sp>
        <p:nvSpPr>
          <p:cNvPr id="30725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AA7FCA4E-4D7C-4254-B18B-2ECC0D270A9E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1505"/>
              </p:ext>
            </p:extLst>
          </p:nvPr>
        </p:nvGraphicFramePr>
        <p:xfrm>
          <a:off x="6545264" y="1125538"/>
          <a:ext cx="4251325" cy="136735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6505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0230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제품을 보여주며 제품아이콘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을 클릭 시 해당 관련 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938945" y="151026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4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4" y="947738"/>
            <a:ext cx="5170487" cy="5181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endParaRPr dirty="0"/>
          </a:p>
        </p:txBody>
      </p:sp>
      <p:sp>
        <p:nvSpPr>
          <p:cNvPr id="3174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7A76994-2C36-4F57-B5DD-4217867D3CA6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72310"/>
              </p:ext>
            </p:extLst>
          </p:nvPr>
        </p:nvGraphicFramePr>
        <p:xfrm>
          <a:off x="6528048" y="1125539"/>
          <a:ext cx="4268540" cy="4933490"/>
        </p:xfrm>
        <a:graphic>
          <a:graphicData uri="http://schemas.openxmlformats.org/drawingml/2006/table">
            <a:tbl>
              <a:tblPr/>
              <a:tblGrid>
                <a:gridCol w="206393"/>
                <a:gridCol w="528662"/>
                <a:gridCol w="2162591"/>
                <a:gridCol w="1370894"/>
              </a:tblGrid>
              <a:tr h="29029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3993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보고 싶을 때 클릭 시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 관련된 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2191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 및 구개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제품의 개수를 지정가능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 등 사고자 할 때 필요한 메뉴들을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및 합계금액을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2191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제품소개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위의 제품의 상세정보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상세소개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제공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상품에 대한 평가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환불 등을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2901951" y="18605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3644901" y="404106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>
            <a:spLocks noChangeAspect="1"/>
          </p:cNvSpPr>
          <p:nvPr/>
        </p:nvSpPr>
        <p:spPr>
          <a:xfrm>
            <a:off x="1415481" y="537321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2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964120"/>
            <a:ext cx="5089525" cy="536047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3277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8AC26FD3-791A-4D98-BA6A-4626CF701B24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107626"/>
              </p:ext>
            </p:extLst>
          </p:nvPr>
        </p:nvGraphicFramePr>
        <p:xfrm>
          <a:off x="6545264" y="1125538"/>
          <a:ext cx="4251325" cy="4171242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78674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27671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 하기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“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라는 아이콘을 클릭 시 뜨는 창을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 및 문의하기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구분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제목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내용 등 양식을 제공하며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 또는 취소할 수 있는 버튼을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3968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 창 밖으로 나가고 싶을 때 닫기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상품문의</a:t>
            </a:r>
            <a:endParaRPr dirty="0"/>
          </a:p>
        </p:txBody>
      </p:sp>
      <p:sp>
        <p:nvSpPr>
          <p:cNvPr id="8" name="타원 7"/>
          <p:cNvSpPr>
            <a:spLocks noChangeAspect="1"/>
          </p:cNvSpPr>
          <p:nvPr/>
        </p:nvSpPr>
        <p:spPr>
          <a:xfrm>
            <a:off x="1811525" y="155793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3251685" y="566124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>
            <a:spLocks noChangeAspect="1"/>
          </p:cNvSpPr>
          <p:nvPr/>
        </p:nvSpPr>
        <p:spPr>
          <a:xfrm>
            <a:off x="4223793" y="170080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9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5" y="1080548"/>
            <a:ext cx="5455972" cy="504878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상품정보</a:t>
            </a:r>
            <a:endParaRPr dirty="0"/>
          </a:p>
        </p:txBody>
      </p:sp>
      <p:sp>
        <p:nvSpPr>
          <p:cNvPr id="33797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EBAF31F0-A5F4-4566-916C-452649951A7E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478"/>
              </p:ext>
            </p:extLst>
          </p:nvPr>
        </p:nvGraphicFramePr>
        <p:xfrm>
          <a:off x="6545264" y="1125538"/>
          <a:ext cx="4251325" cy="136735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6505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0230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해당 완성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의 상품정보를 상세하게 보여줄 수 있도록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636590" y="171395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1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1" y="1075267"/>
            <a:ext cx="5325533" cy="532553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err="1" smtClean="0"/>
              <a:t>상품평</a:t>
            </a:r>
            <a:endParaRPr dirty="0"/>
          </a:p>
        </p:txBody>
      </p:sp>
      <p:sp>
        <p:nvSpPr>
          <p:cNvPr id="3482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65AB6B61-961E-48E7-A7AA-B5DBC3A95ACA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601"/>
              </p:ext>
            </p:extLst>
          </p:nvPr>
        </p:nvGraphicFramePr>
        <p:xfrm>
          <a:off x="6545264" y="1125540"/>
          <a:ext cx="4251325" cy="378599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1045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7409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 평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 평을 클릭 시 다른 구매자들의 평가를 볼 수 있도록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345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 이동 및 작성하기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후기를 한 화면에 담기 어려울 때 페이지 이동을 제공 및 후기를 작성할 수 있도록 작성하기 아이콘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1939926" y="16288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5410200" y="400506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3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5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04" y="796926"/>
            <a:ext cx="5739637" cy="575512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상품후기작성</a:t>
            </a:r>
            <a:endParaRPr dirty="0"/>
          </a:p>
        </p:txBody>
      </p:sp>
      <p:sp>
        <p:nvSpPr>
          <p:cNvPr id="35845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EA9C8BF4-BD73-43DB-A522-62B428F478E1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87718"/>
              </p:ext>
            </p:extLst>
          </p:nvPr>
        </p:nvGraphicFramePr>
        <p:xfrm>
          <a:off x="6545264" y="1125538"/>
          <a:ext cx="4251325" cy="386610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0687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27565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 후기작성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작성하기 아이콘을 클릭 시 제공되는 화면제공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01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작성 양식 및 작성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양식을 출력시키며 작성을 완료하여 작성을 하는 버튼과 취소할 수 있는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25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 창을 나가고 싶을 때 닫기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1739517" y="191683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567609" y="540922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>
            <a:spLocks noChangeAspect="1"/>
          </p:cNvSpPr>
          <p:nvPr/>
        </p:nvSpPr>
        <p:spPr>
          <a:xfrm>
            <a:off x="3694047" y="191683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5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5" y="930275"/>
            <a:ext cx="5444067" cy="544406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표준</a:t>
            </a:r>
            <a:r>
              <a:rPr lang="en-US" altLang="ko-KR" dirty="0" smtClean="0"/>
              <a:t>PC-</a:t>
            </a:r>
            <a:r>
              <a:rPr dirty="0" smtClean="0"/>
              <a:t>상세정보</a:t>
            </a:r>
            <a:r>
              <a:rPr lang="en-US" altLang="ko-KR" dirty="0" smtClean="0"/>
              <a:t>-</a:t>
            </a:r>
            <a:r>
              <a:rPr dirty="0" smtClean="0"/>
              <a:t>배송환불</a:t>
            </a:r>
            <a:r>
              <a:rPr lang="en-US" altLang="ko-KR" dirty="0" smtClean="0"/>
              <a:t>a/s</a:t>
            </a:r>
            <a:endParaRPr dirty="0"/>
          </a:p>
        </p:txBody>
      </p:sp>
      <p:sp>
        <p:nvSpPr>
          <p:cNvPr id="3686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07E56FC-A28B-4DB3-9E56-75457E02EF39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912668"/>
              </p:ext>
            </p:extLst>
          </p:nvPr>
        </p:nvGraphicFramePr>
        <p:xfrm>
          <a:off x="6545264" y="1125538"/>
          <a:ext cx="4251325" cy="1511374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40350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10786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환불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환불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클릭 시 관련된 내용들을 숙지할 수 있도록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 noChangeAspect="1"/>
          </p:cNvSpPr>
          <p:nvPr/>
        </p:nvSpPr>
        <p:spPr>
          <a:xfrm>
            <a:off x="2351585" y="15207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4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01" y="1125538"/>
            <a:ext cx="5100337" cy="52133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상단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165155"/>
              </p:ext>
            </p:extLst>
          </p:nvPr>
        </p:nvGraphicFramePr>
        <p:xfrm>
          <a:off x="6545264" y="1125538"/>
          <a:ext cx="4251325" cy="3033794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Loptop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 클릭 시 해당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브랜드 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브랜드 관련 카테고리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브랜드 별 소분류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게임용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오피스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고사양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추천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3525044" y="204073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1544638" y="256619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4635378" y="29432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94" y="1199978"/>
            <a:ext cx="5117706" cy="512462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하단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33682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제품사진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을 클릭 시 해당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470025" y="19169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0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1125538"/>
            <a:ext cx="5094287" cy="52133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상품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49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48625"/>
              </p:ext>
            </p:extLst>
          </p:nvPr>
        </p:nvGraphicFramePr>
        <p:xfrm>
          <a:off x="6545264" y="1125538"/>
          <a:ext cx="4251325" cy="3033794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상제정보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노트북 상세정보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이미지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화살표를 클릭 시 이미지 슬라이드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개수 조절기능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425575" y="27932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1568450" y="388774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3525044" y="430684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" y="896936"/>
            <a:ext cx="6485835" cy="5168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메인</a:t>
            </a:r>
            <a:r>
              <a:rPr lang="en-US" altLang="ko-KR" dirty="0" smtClean="0"/>
              <a:t>3</a:t>
            </a:r>
            <a:endParaRPr dirty="0"/>
          </a:p>
        </p:txBody>
      </p:sp>
      <p:sp>
        <p:nvSpPr>
          <p:cNvPr id="21510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A5381853-48BD-4F37-87F9-25456EC72A70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186833"/>
              </p:ext>
            </p:extLst>
          </p:nvPr>
        </p:nvGraphicFramePr>
        <p:xfrm>
          <a:off x="6883400" y="1036638"/>
          <a:ext cx="5208589" cy="2968626"/>
        </p:xfrm>
        <a:graphic>
          <a:graphicData uri="http://schemas.openxmlformats.org/drawingml/2006/table">
            <a:tbl>
              <a:tblPr/>
              <a:tblGrid>
                <a:gridCol w="1146442"/>
                <a:gridCol w="528662"/>
                <a:gridCol w="2162591"/>
                <a:gridCol w="1370894"/>
              </a:tblGrid>
              <a:tr h="184081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7560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협업 업체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협업 업체들의 아이콘을 넣어 슬라이드 효과를 주어서 보여줌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2848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Footer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영역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회사소개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이용약관 등 사용자에게 제품 이외의 도움이 될 수 있는 메뉴들을 만듦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8" marB="16188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>
            <a:spLocks noChangeAspect="1"/>
          </p:cNvSpPr>
          <p:nvPr/>
        </p:nvSpPr>
        <p:spPr>
          <a:xfrm>
            <a:off x="764321" y="38623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1638178" y="46513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3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1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1125538"/>
            <a:ext cx="5094287" cy="51990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상품문의 작성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2242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상품문의 작성 양식 제공 및 문의하기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781053" y="174065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90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5" y="851346"/>
            <a:ext cx="5461000" cy="5461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상품정보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98402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상품에 대한 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425575" y="174065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5" y="1083121"/>
            <a:ext cx="5461000" cy="5461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상품평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9329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상품명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상품에 대한 다른 사용자의 평가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815978" y="16692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1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15" y="1091845"/>
            <a:ext cx="5830549" cy="563377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배송환불</a:t>
            </a:r>
            <a:r>
              <a:rPr lang="en-US" altLang="ko-KR" dirty="0" smtClean="0"/>
              <a:t>A/S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11817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환불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제품에 대한 배송환불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A/S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2359025" y="16692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00" y="1125538"/>
            <a:ext cx="5088467" cy="508846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노트북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상품후기 작성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72052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상품후기 작성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상품에 대한 후기를 작성 후 작성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709615" y="19169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1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87" y="1086600"/>
            <a:ext cx="5229676" cy="52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smtClean="0"/>
              <a:t>이벤트</a:t>
            </a:r>
            <a:r>
              <a:rPr lang="en-US" altLang="ko-KR" smtClean="0"/>
              <a:t>&amp;</a:t>
            </a:r>
            <a:r>
              <a:rPr smtClean="0"/>
              <a:t>기획전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이벤트 화면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dirty="0" smtClean="0"/>
              <a:t>페이지</a:t>
            </a:r>
            <a:endParaRPr dirty="0"/>
          </a:p>
        </p:txBody>
      </p:sp>
      <p:sp>
        <p:nvSpPr>
          <p:cNvPr id="37894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E034E3AD-4E7D-4E9E-9D5E-932CA2E0F7C7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4218"/>
              </p:ext>
            </p:extLst>
          </p:nvPr>
        </p:nvGraphicFramePr>
        <p:xfrm>
          <a:off x="6545264" y="1125539"/>
          <a:ext cx="4251325" cy="451393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091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6889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이벤트메뉴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메뉴의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event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라는 아이콘을 클릭 시 파란색으로 변하며 이벤트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&amp;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기획전 창으로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190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별 컴퓨터 종류선택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소 메뉴를 분류하여 사용자들이 더욱 더 접근하기 쉽게 하기 위해 생성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 후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번의 소 메뉴를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89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별 컴퓨터 부품선택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메뉴에서 소 메뉴로 분류하여 부품과 관련 있는 이벤트의 개수를 카운트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사용자들이 더욱 더 접근하기 쉽게 하기 위해 생성함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선택 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번의 진행중인 이벤트를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89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이벤트 진행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마감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현재 진행중인 이벤트와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마감이 된 이벤트를 각각 보여주며 판단하기 쉽게 만듦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89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순서정렬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최근 등록 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마감 임박 순에 따라 정렬을 다르게 함으로써 눈으로 쉽게 볼 수 있도록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4565651" y="18383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1555752" y="43354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4824413" y="42926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555752" y="288841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555751" y="332180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1497014" y="47775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6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7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6" y="960438"/>
            <a:ext cx="5230799" cy="52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이벤트 화면 </a:t>
            </a:r>
            <a:r>
              <a:rPr lang="en-US" altLang="ko-KR" dirty="0" smtClean="0"/>
              <a:t>2</a:t>
            </a:r>
            <a:r>
              <a:rPr dirty="0" smtClean="0"/>
              <a:t>페이지</a:t>
            </a:r>
            <a:endParaRPr dirty="0"/>
          </a:p>
        </p:txBody>
      </p:sp>
      <p:sp>
        <p:nvSpPr>
          <p:cNvPr id="38917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033A524-3C93-4EB8-AAC2-94118B72783A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62031"/>
              </p:ext>
            </p:extLst>
          </p:nvPr>
        </p:nvGraphicFramePr>
        <p:xfrm>
          <a:off x="6502264" y="1364390"/>
          <a:ext cx="4508794" cy="677862"/>
        </p:xfrm>
        <a:graphic>
          <a:graphicData uri="http://schemas.openxmlformats.org/drawingml/2006/table">
            <a:tbl>
              <a:tblPr/>
              <a:tblGrid>
                <a:gridCol w="200635"/>
                <a:gridCol w="560679"/>
                <a:gridCol w="2360814"/>
                <a:gridCol w="1386666"/>
              </a:tblGrid>
              <a:tr h="18097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7972" marB="17972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이벤트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현재 이벤트의 목록을 보여주며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을 클릭 시 이벤트와 관련된 창을 띄움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7972" marB="17972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타원 21"/>
          <p:cNvSpPr>
            <a:spLocks noChangeAspect="1"/>
          </p:cNvSpPr>
          <p:nvPr/>
        </p:nvSpPr>
        <p:spPr>
          <a:xfrm>
            <a:off x="1487489" y="163188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smtClean="0"/>
              <a:t>이벤트</a:t>
            </a:r>
            <a:r>
              <a:rPr lang="en-US" altLang="ko-KR" smtClean="0"/>
              <a:t>&amp;</a:t>
            </a:r>
            <a:r>
              <a:rPr smtClean="0"/>
              <a:t>기획전</a:t>
            </a:r>
            <a:endParaRPr/>
          </a:p>
        </p:txBody>
      </p:sp>
      <p:sp>
        <p:nvSpPr>
          <p:cNvPr id="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738" y="4591911"/>
            <a:ext cx="4884616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33" y="1073151"/>
            <a:ext cx="5305425" cy="53435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Customer Service - </a:t>
            </a:r>
            <a:r>
              <a:rPr lang="ko-KR" altLang="en-US" dirty="0"/>
              <a:t>상</a:t>
            </a:r>
            <a:r>
              <a:rPr lang="ko-KR" altLang="en-US" dirty="0" smtClean="0"/>
              <a:t>단</a:t>
            </a:r>
            <a:endParaRPr lang="ko-KR" altLang="en-US" dirty="0"/>
          </a:p>
        </p:txBody>
      </p:sp>
      <p:sp>
        <p:nvSpPr>
          <p:cNvPr id="3994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0215600-582D-4A69-A51C-BE3355BCEBEB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12288"/>
              </p:ext>
            </p:extLst>
          </p:nvPr>
        </p:nvGraphicFramePr>
        <p:xfrm>
          <a:off x="6545264" y="1125539"/>
          <a:ext cx="4251325" cy="378936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1567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921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커스텀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서비스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커스텀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서비스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아이콘을 클릭하면 해당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0502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 인을 한 후 알림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마이 페이지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주문배송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장바구니로 이동할 수 있는 버튼 제공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921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Q&amp;A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원하는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Q&amp;A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검색 가능하게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921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부가 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위의 제공 메뉴 이외의 부가 메뉴들을 추가제공 하여 클릭 시 관련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9216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FAQ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이외의 다른 사용자들의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Q&amp;A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중 자주 묻는 질문들을 간추려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타원 51"/>
          <p:cNvSpPr>
            <a:spLocks noChangeAspect="1"/>
          </p:cNvSpPr>
          <p:nvPr/>
        </p:nvSpPr>
        <p:spPr>
          <a:xfrm>
            <a:off x="1393826" y="41592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4824414" y="192429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1360489" y="27908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1387476" y="24638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3168651" y="352901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2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1161298"/>
            <a:ext cx="5132136" cy="50005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Customer Service 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40965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A1274D7-9807-4789-9FF8-1C0D13233E4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10256"/>
              </p:ext>
            </p:extLst>
          </p:nvPr>
        </p:nvGraphicFramePr>
        <p:xfrm>
          <a:off x="6545264" y="1125538"/>
          <a:ext cx="4251325" cy="10652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8438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8082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공지사항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 컴퓨터 판매 쇼핑몰을 사용하면서 읽어두면 될 사항들을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타원 51"/>
          <p:cNvSpPr>
            <a:spLocks noChangeAspect="1"/>
          </p:cNvSpPr>
          <p:nvPr/>
        </p:nvSpPr>
        <p:spPr>
          <a:xfrm>
            <a:off x="1308101" y="30940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7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23953"/>
            <a:ext cx="5094287" cy="521493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Q&amp;A - </a:t>
            </a:r>
            <a:r>
              <a:rPr lang="ko-KR" altLang="en-US" dirty="0"/>
              <a:t>상</a:t>
            </a:r>
            <a:r>
              <a:rPr lang="ko-KR" altLang="en-US" dirty="0" smtClean="0"/>
              <a:t>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59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5073"/>
              </p:ext>
            </p:extLst>
          </p:nvPr>
        </p:nvGraphicFramePr>
        <p:xfrm>
          <a:off x="6545264" y="1125538"/>
          <a:ext cx="4251325" cy="21320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Q&amp;A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Q&amp;A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하기 위해 양식을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주문조회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주문조회 버튼을 클릭하여 질문을 할 제품을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77951" y="35425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2b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>
            <a:spLocks noChangeAspect="1"/>
          </p:cNvSpPr>
          <p:nvPr/>
        </p:nvSpPr>
        <p:spPr>
          <a:xfrm>
            <a:off x="1530351" y="369490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2b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99" y="1125538"/>
            <a:ext cx="5127051" cy="519906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로그인</a:t>
            </a:r>
            <a:endParaRPr dirty="0"/>
          </a:p>
        </p:txBody>
      </p:sp>
      <p:sp>
        <p:nvSpPr>
          <p:cNvPr id="22534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B003C34B-F57B-42FB-A0B2-E20392D1A82F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95072"/>
              </p:ext>
            </p:extLst>
          </p:nvPr>
        </p:nvGraphicFramePr>
        <p:xfrm>
          <a:off x="6545264" y="1125538"/>
          <a:ext cx="4251325" cy="3937319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19381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 아이콘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 아이콘을 클릭 시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2,3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번을 진행할 수 있는 팝업 창을 출력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28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최초로 팝업 창을 띄울 시 로그인 할 수 있도록 창을 띄움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 버튼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비밀번호를 입력 후 로그인 버튼을 클릭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신규회원으로 등록하기 위해 버튼을 생성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버튼을 클릭 시 회원가입 양식을 띄움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창을 잘못 띄우거나 닫고 싶을 때 닫을 수 있게 버튼 생성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6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비밀번호 찾기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아이디 또는 비밀번호를 까먹었을 때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찾을 수 있도록 제공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331914" y="16430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1939926" y="34290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3884614" y="18827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939926" y="20240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2905126" y="20240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2082800" y="391795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6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9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88" y="1286825"/>
            <a:ext cx="5376270" cy="526002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Q&amp;A 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96999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쓰기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글을 작성 후 쓰기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2587626" y="36599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7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23953"/>
            <a:ext cx="5094287" cy="521493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FAQ - </a:t>
            </a:r>
            <a:r>
              <a:rPr lang="ko-KR" altLang="en-US" dirty="0" smtClean="0"/>
              <a:t>상단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30041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FAQ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FAQ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버튼을 클릭 시 카테고리 별로 많이 묻는 질문들을 간추려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470026" y="36004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2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64" y="1211000"/>
            <a:ext cx="5233670" cy="5113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FAQ - </a:t>
            </a:r>
            <a:r>
              <a:rPr lang="ko-KR" altLang="en-US" dirty="0" smtClean="0"/>
              <a:t>하단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02276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글을 한 페이지에 다 못 보여줄 시 페이지 이동버튼을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2587626" y="36599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976313"/>
            <a:ext cx="5305425" cy="53625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Pc</a:t>
            </a:r>
            <a:r>
              <a:rPr lang="ko-KR" altLang="en-US" dirty="0" smtClean="0"/>
              <a:t>견적상담 게시판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63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6288"/>
              </p:ext>
            </p:extLst>
          </p:nvPr>
        </p:nvGraphicFramePr>
        <p:xfrm>
          <a:off x="6545264" y="1125538"/>
          <a:ext cx="4251325" cy="21320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게시판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자신이 만든 견적에 대해 문의하는 게시판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글쓰기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버튼을 누르면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글작성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양식 페이지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368301" y="272335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>
            <a:spLocks noChangeAspect="1"/>
          </p:cNvSpPr>
          <p:nvPr/>
        </p:nvSpPr>
        <p:spPr>
          <a:xfrm>
            <a:off x="4811713" y="519033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8" y="846138"/>
            <a:ext cx="5438775" cy="5305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Pc</a:t>
            </a:r>
            <a:r>
              <a:rPr lang="ko-KR" altLang="en-US" dirty="0" smtClean="0"/>
              <a:t>견적상담 게시판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64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844888"/>
              </p:ext>
            </p:extLst>
          </p:nvPr>
        </p:nvGraphicFramePr>
        <p:xfrm>
          <a:off x="6545264" y="1125538"/>
          <a:ext cx="4860803" cy="2341561"/>
        </p:xfrm>
        <a:graphic>
          <a:graphicData uri="http://schemas.openxmlformats.org/drawingml/2006/table">
            <a:tbl>
              <a:tblPr/>
              <a:tblGrid>
                <a:gridCol w="216299"/>
                <a:gridCol w="604452"/>
                <a:gridCol w="2472624"/>
                <a:gridCol w="1567428"/>
              </a:tblGrid>
              <a:tr h="36072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904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불러오기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장바구니에 들어있는 제품 불러와서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텍스트로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9041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작성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게시판에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글작성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수정화면은 작성버튼이 수정버튼으로 바뀜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그외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동일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939925" y="27328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>
            <a:spLocks noChangeAspect="1"/>
          </p:cNvSpPr>
          <p:nvPr/>
        </p:nvSpPr>
        <p:spPr>
          <a:xfrm>
            <a:off x="4554538" y="54379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1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33479"/>
            <a:ext cx="5094287" cy="519112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Customer </a:t>
            </a:r>
            <a:r>
              <a:rPr lang="en-US" altLang="ko-KR" dirty="0" smtClean="0"/>
              <a:t>Service – 1:1 </a:t>
            </a:r>
            <a:r>
              <a:rPr lang="ko-KR" altLang="en-US" dirty="0" smtClean="0"/>
              <a:t>문의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65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72462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1:1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문의내역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내역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14451" y="358616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5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35857"/>
            <a:ext cx="5094287" cy="51887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Customer </a:t>
            </a:r>
            <a:r>
              <a:rPr lang="en-US" altLang="ko-KR" dirty="0" smtClean="0"/>
              <a:t>Service - </a:t>
            </a:r>
            <a:r>
              <a:rPr lang="ko-KR" altLang="en-US" dirty="0" smtClean="0"/>
              <a:t>주문조회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66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1018"/>
              </p:ext>
            </p:extLst>
          </p:nvPr>
        </p:nvGraphicFramePr>
        <p:xfrm>
          <a:off x="6545264" y="1125538"/>
          <a:ext cx="4251325" cy="21320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주문 조회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주문한 내역을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배송조회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버튼을 클릭 시 해당 제품의 배송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23977" y="30503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5092701" y="394573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27125"/>
            <a:ext cx="5094287" cy="51974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Customer </a:t>
            </a:r>
            <a:r>
              <a:rPr lang="en-US" altLang="ko-KR" dirty="0" smtClean="0"/>
              <a:t>Service - </a:t>
            </a:r>
            <a:r>
              <a:rPr lang="ko-KR" altLang="en-US" dirty="0" smtClean="0"/>
              <a:t>배송조회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24750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배송조회 내역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배송 조회 내역을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창을 나갈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려고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하면 다른 화면을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568450" y="240268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1" y="1155701"/>
            <a:ext cx="5094287" cy="518318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공지사항</a:t>
            </a:r>
            <a:endParaRPr dirty="0"/>
          </a:p>
        </p:txBody>
      </p:sp>
      <p:sp>
        <p:nvSpPr>
          <p:cNvPr id="41989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7D1D788D-CE28-4F6C-BABE-5EBBE4A0CFE8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20563"/>
              </p:ext>
            </p:extLst>
          </p:nvPr>
        </p:nvGraphicFramePr>
        <p:xfrm>
          <a:off x="6545264" y="1125538"/>
          <a:ext cx="4251325" cy="123022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28445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9017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공지사항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공지사항을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타원 46"/>
          <p:cNvSpPr>
            <a:spLocks noChangeAspect="1"/>
          </p:cNvSpPr>
          <p:nvPr/>
        </p:nvSpPr>
        <p:spPr>
          <a:xfrm>
            <a:off x="1323976" y="360442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7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20" y="1125538"/>
            <a:ext cx="5109431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회사소개</a:t>
            </a:r>
            <a:endParaRPr dirty="0"/>
          </a:p>
        </p:txBody>
      </p:sp>
      <p:sp>
        <p:nvSpPr>
          <p:cNvPr id="3994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0215600-582D-4A69-A51C-BE3355BCEBEB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69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94675"/>
              </p:ext>
            </p:extLst>
          </p:nvPr>
        </p:nvGraphicFramePr>
        <p:xfrm>
          <a:off x="6545264" y="1125539"/>
          <a:ext cx="4251325" cy="147478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9373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8104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회사소개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회사를 소개하는 페이지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타원 14"/>
          <p:cNvSpPr>
            <a:spLocks noChangeAspect="1"/>
          </p:cNvSpPr>
          <p:nvPr/>
        </p:nvSpPr>
        <p:spPr>
          <a:xfrm>
            <a:off x="1111250" y="112553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2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7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1" y="1125538"/>
            <a:ext cx="5148263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로그인 후</a:t>
            </a:r>
            <a:endParaRPr dirty="0"/>
          </a:p>
        </p:txBody>
      </p:sp>
      <p:sp>
        <p:nvSpPr>
          <p:cNvPr id="23558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87472ABF-FC20-443A-90FF-6589969DE0EF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7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39017"/>
              </p:ext>
            </p:extLst>
          </p:nvPr>
        </p:nvGraphicFramePr>
        <p:xfrm>
          <a:off x="6545264" y="1125538"/>
          <a:ext cx="4251325" cy="3405188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19381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 후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로그인 하게 되면 로그인 후 팝업 창을 출력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28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프로필수정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사용자의 프로필 관련내용을 수정하기 위해 만든 버튼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 시 해당 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마이 페이지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 시 마이 페이지로 이동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장바구니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기존의 오른쪽 위의 장바구니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팝업 창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 아닌 장바구니 페이지로 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213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로그아웃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 로그아웃 버튼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6" marB="16186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811339" y="19891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2011364" y="30940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2963864" y="30940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2566989" y="27082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3228976" y="270827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개인정보처리방침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1125538"/>
            <a:ext cx="5165726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3994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0215600-582D-4A69-A51C-BE3355BCEBEB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70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51898"/>
              </p:ext>
            </p:extLst>
          </p:nvPr>
        </p:nvGraphicFramePr>
        <p:xfrm>
          <a:off x="6545264" y="1125539"/>
          <a:ext cx="4251325" cy="147478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9373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8104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개인정보처리방침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개인정보처리방침에 대한 내용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타원 14"/>
          <p:cNvSpPr>
            <a:spLocks noChangeAspect="1"/>
          </p:cNvSpPr>
          <p:nvPr/>
        </p:nvSpPr>
        <p:spPr>
          <a:xfrm>
            <a:off x="1111250" y="112553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2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2" y="1125538"/>
            <a:ext cx="51117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이용약관</a:t>
            </a:r>
            <a:endParaRPr dirty="0"/>
          </a:p>
        </p:txBody>
      </p:sp>
      <p:sp>
        <p:nvSpPr>
          <p:cNvPr id="3994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0215600-582D-4A69-A51C-BE3355BCEBEB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71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50"/>
              </p:ext>
            </p:extLst>
          </p:nvPr>
        </p:nvGraphicFramePr>
        <p:xfrm>
          <a:off x="6545264" y="1125539"/>
          <a:ext cx="4251325" cy="147478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9373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8104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이용약관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이용약관에 대한 내용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타원 14"/>
          <p:cNvSpPr>
            <a:spLocks noChangeAspect="1"/>
          </p:cNvSpPr>
          <p:nvPr/>
        </p:nvSpPr>
        <p:spPr>
          <a:xfrm>
            <a:off x="1111250" y="1125538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20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5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찾아오시는 길</a:t>
            </a:r>
            <a:endParaRPr dirty="0"/>
          </a:p>
        </p:txBody>
      </p:sp>
      <p:sp>
        <p:nvSpPr>
          <p:cNvPr id="39941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50215600-582D-4A69-A51C-BE3355BCEBEB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72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37536"/>
              </p:ext>
            </p:extLst>
          </p:nvPr>
        </p:nvGraphicFramePr>
        <p:xfrm>
          <a:off x="6545264" y="1125539"/>
          <a:ext cx="4251325" cy="1474786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393737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108104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찾아오시는 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찾아오시는 길을 클릭하면 팝업 창을 띄워 상세내용을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타원 14"/>
          <p:cNvSpPr>
            <a:spLocks noChangeAspect="1"/>
          </p:cNvSpPr>
          <p:nvPr/>
        </p:nvSpPr>
        <p:spPr>
          <a:xfrm>
            <a:off x="336550" y="91440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직사각형 4"/>
          <p:cNvSpPr>
            <a:spLocks noChangeArrowheads="1"/>
          </p:cNvSpPr>
          <p:nvPr/>
        </p:nvSpPr>
        <p:spPr bwMode="auto">
          <a:xfrm>
            <a:off x="0" y="0"/>
            <a:ext cx="12192000" cy="452438"/>
          </a:xfrm>
          <a:prstGeom prst="rect">
            <a:avLst/>
          </a:prstGeom>
          <a:solidFill>
            <a:srgbClr val="415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sz="1000" b="0" smtClean="0">
              <a:ea typeface="가는각진제목체" pitchFamily="18" charset="-127"/>
            </a:endParaRPr>
          </a:p>
        </p:txBody>
      </p:sp>
      <p:pic>
        <p:nvPicPr>
          <p:cNvPr id="20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9" y="60404"/>
            <a:ext cx="104530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568450" y="6686550"/>
            <a:ext cx="9837616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2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6556375"/>
            <a:ext cx="168421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012828"/>
            <a:ext cx="5718175" cy="54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112838"/>
            <a:ext cx="5175250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dirty="0" smtClean="0"/>
              <a:t>회원가입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8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87063"/>
              </p:ext>
            </p:extLst>
          </p:nvPr>
        </p:nvGraphicFramePr>
        <p:xfrm>
          <a:off x="6545264" y="1125539"/>
          <a:ext cx="4251325" cy="515611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회원가입버튼을 클릭했을 때 양식을 출력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699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 양식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회원가입을 하기 위한 기본적인 회원정보 양식을 입력하게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가입하기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양식에 관련된 내용을 다 입력하고 가입하기 버튼을 누르면 가입이 되게 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회원가입 확인 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가입하기를 클릭 시 팝업 창을 생성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확인 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Yes/No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를 결정하도록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5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사용자가 팝업 창 밖으로 나가고 싶을 때 클릭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2828926" y="21558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3892551" y="191611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847851" y="260032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939926" y="492283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44" y="5232401"/>
            <a:ext cx="1454488" cy="806449"/>
          </a:xfrm>
          <a:prstGeom prst="rect">
            <a:avLst/>
          </a:prstGeom>
        </p:spPr>
      </p:pic>
      <p:sp>
        <p:nvSpPr>
          <p:cNvPr id="14" name="타원 13"/>
          <p:cNvSpPr>
            <a:spLocks noChangeAspect="1"/>
          </p:cNvSpPr>
          <p:nvPr/>
        </p:nvSpPr>
        <p:spPr>
          <a:xfrm>
            <a:off x="4321176" y="52324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1125539"/>
            <a:ext cx="5175250" cy="519906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082800" y="636588"/>
            <a:ext cx="6654800" cy="163512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19776" y="476250"/>
            <a:ext cx="2919413" cy="160338"/>
          </a:xfrm>
        </p:spPr>
        <p:txBody>
          <a:bodyPr/>
          <a:lstStyle/>
          <a:p>
            <a:pPr>
              <a:defRPr/>
            </a:pPr>
            <a:r>
              <a:rPr lang="en-US" smtClean="0"/>
              <a:t>-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82800" y="476250"/>
            <a:ext cx="2884488" cy="16033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아이디 찾기</a:t>
            </a:r>
            <a:r>
              <a:rPr lang="en-US" altLang="ko-KR" dirty="0" smtClean="0"/>
              <a:t>-1</a:t>
            </a:r>
            <a:endParaRPr dirty="0"/>
          </a:p>
        </p:txBody>
      </p:sp>
      <p:sp>
        <p:nvSpPr>
          <p:cNvPr id="24582" name="슬라이드 번호 개체 틀 4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fld id="{FA74C6D7-E343-49CA-92FE-BF9B4CCE9E7D}" type="slidenum">
              <a:rPr kumimoji="0"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/>
              <a:t>9</a:t>
            </a:fld>
            <a:endParaRPr kumimoji="0" lang="en-US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3" name="Group 8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44641"/>
              </p:ext>
            </p:extLst>
          </p:nvPr>
        </p:nvGraphicFramePr>
        <p:xfrm>
          <a:off x="6545264" y="1125539"/>
          <a:ext cx="4251325" cy="3599741"/>
        </p:xfrm>
        <a:graphic>
          <a:graphicData uri="http://schemas.openxmlformats.org/drawingml/2006/table">
            <a:tbl>
              <a:tblPr/>
              <a:tblGrid>
                <a:gridCol w="189178"/>
                <a:gridCol w="528662"/>
                <a:gridCol w="2162591"/>
                <a:gridCol w="1370894"/>
              </a:tblGrid>
              <a:tr h="256879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Area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Note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3AF8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 클릭 시 밑의 양식을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699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2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이메일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양식에 맞게 작성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3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아이디 찾기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양식 입력 후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529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4</a:t>
                      </a: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닫기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창 밖으로 벗어나려면 닫기 버튼 제공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3600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0" marR="0" marT="16185" marB="1618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타원 44"/>
          <p:cNvSpPr>
            <a:spLocks noChangeAspect="1"/>
          </p:cNvSpPr>
          <p:nvPr/>
        </p:nvSpPr>
        <p:spPr>
          <a:xfrm>
            <a:off x="1957389" y="211137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1927226" y="2605089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1885951" y="3484564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>
            <a:spLocks noChangeAspect="1"/>
          </p:cNvSpPr>
          <p:nvPr/>
        </p:nvSpPr>
        <p:spPr>
          <a:xfrm>
            <a:off x="3949701" y="196850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2773</Words>
  <Application>Microsoft Office PowerPoint</Application>
  <PresentationFormat>와이드스크린</PresentationFormat>
  <Paragraphs>1097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3" baseType="lpstr">
      <vt:lpstr>HY헤드라인M</vt:lpstr>
      <vt:lpstr>가는각진제목체</vt:lpstr>
      <vt:lpstr>굴림</vt:lpstr>
      <vt:lpstr>맑은 고딕</vt:lpstr>
      <vt:lpstr>Arial</vt:lpstr>
      <vt:lpstr>Tahoma</vt:lpstr>
      <vt:lpstr>Times New Roman</vt:lpstr>
      <vt:lpstr>Trebuchet MS</vt:lpstr>
      <vt:lpstr>Verdana</vt:lpstr>
      <vt:lpstr>Wingdings</vt:lpstr>
      <vt:lpstr>Office 테마</vt:lpstr>
      <vt:lpstr>PowerPoint 프레젠테이션</vt:lpstr>
      <vt:lpstr>Revision History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이벤트&amp;기획전</vt:lpstr>
      <vt:lpstr>이벤트&amp;기획전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  <vt:lpstr>-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94</cp:revision>
  <dcterms:created xsi:type="dcterms:W3CDTF">2018-05-27T05:08:07Z</dcterms:created>
  <dcterms:modified xsi:type="dcterms:W3CDTF">2018-06-01T02:44:29Z</dcterms:modified>
</cp:coreProperties>
</file>